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  <p:sldMasterId id="2147483649" r:id="rId3"/>
    <p:sldMasterId id="2147483650" r:id="rId4"/>
    <p:sldMasterId id="2147483651" r:id="rId5"/>
    <p:sldMasterId id="2147483696" r:id="rId6"/>
    <p:sldMasterId id="2147483714" r:id="rId7"/>
  </p:sldMasterIdLst>
  <p:handoutMasterIdLst>
    <p:handoutMasterId r:id="rId26"/>
  </p:handoutMasterIdLst>
  <p:sldIdLst>
    <p:sldId id="256" r:id="rId8"/>
    <p:sldId id="273" r:id="rId9"/>
    <p:sldId id="260" r:id="rId10"/>
    <p:sldId id="257" r:id="rId11"/>
    <p:sldId id="258" r:id="rId12"/>
    <p:sldId id="261" r:id="rId13"/>
    <p:sldId id="262" r:id="rId14"/>
    <p:sldId id="259" r:id="rId15"/>
    <p:sldId id="263" r:id="rId16"/>
    <p:sldId id="265" r:id="rId17"/>
    <p:sldId id="264" r:id="rId18"/>
    <p:sldId id="266" r:id="rId19"/>
    <p:sldId id="267" r:id="rId20"/>
    <p:sldId id="268" r:id="rId21"/>
    <p:sldId id="269" r:id="rId22"/>
    <p:sldId id="270" r:id="rId23"/>
    <p:sldId id="271" r:id="rId24"/>
    <p:sldId id="272" r:id="rId25"/>
  </p:sldIdLst>
  <p:sldSz cx="9144000" cy="6858000" type="screen4x3"/>
  <p:notesSz cx="7077075" cy="9363075"/>
  <p:defaultTextStyle>
    <a:defPPr>
      <a:defRPr lang="en-MY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4D4D4D"/>
    <a:srgbClr val="CCFFFF"/>
    <a:srgbClr val="3333CC"/>
    <a:srgbClr val="0066FF"/>
    <a:srgbClr val="CC0000"/>
    <a:srgbClr val="FFFF66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59" autoAdjust="0"/>
    <p:restoredTop sz="94701" autoAdjust="0"/>
  </p:normalViewPr>
  <p:slideViewPr>
    <p:cSldViewPr>
      <p:cViewPr varScale="1">
        <p:scale>
          <a:sx n="70" d="100"/>
          <a:sy n="70" d="100"/>
        </p:scale>
        <p:origin x="124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6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5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4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9780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9780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2DE9E8CF-1C61-450B-B855-94FF9C1559CA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297"/>
            <a:ext cx="3066733" cy="469779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3297"/>
            <a:ext cx="3066733" cy="469779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2A5AF3B6-1003-45D1-A851-10644F7A0A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0400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614FF-008E-412B-87D6-70A733F2B1DE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61729C-5880-413E-85A3-F65D59B1B9E1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533400"/>
            <a:ext cx="20955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533400"/>
            <a:ext cx="61341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2F833-A95B-4418-85A7-93C08DCC00BA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796FD-36D7-4064-840B-CC6A7E6BF6FC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9B9AE7-A6C6-4BC0-BE85-59CC26251D4A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CADEFA-4F58-4034-AA01-4D13C3FCD5F4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5240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5240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B27E0-006F-453C-A41D-AD07A0E9DCF8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67A55F-798B-43F4-A5F4-70F2736E1DC7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E792EC-6B5C-4BA2-9786-225D56D37E7D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B05753-4E66-451B-982A-A5A0427812EB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1C786D-30F2-494A-8ECB-2C7AC0424B83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124C6-4E76-48CB-88DD-4938BF698BD0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EE1FE-4B96-4937-BD1F-9287D843F9E7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BF2B8-21C4-4B65-96D3-2B9871475F00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381000"/>
            <a:ext cx="20574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60198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D5E2E4-1DBD-46A9-A485-202C3DE9A78B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FBCAC-28ED-4556-AF03-227D621AF874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25A6C6-AC06-4040-9646-463FA0C5C3F7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1D1451-7D57-4144-979C-A150882DE4D2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5240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524000"/>
            <a:ext cx="40386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6AEE6E-0717-473C-9520-31B477625473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D5757D-7C61-4B7B-9F0C-4E3847B7A647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156378-B8D1-44C7-BC8A-62875384DC4A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03658-321B-4878-94FD-1B0345D44E58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540226-4AA3-40D3-9B85-BCB45F020C46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B740F-A739-4BC0-BCA2-74E4E3FC4F2C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BACEA6-845E-430E-B178-7CCF1EC29491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07D9A9-5633-4A5A-B8CF-C86D2FFB48F8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381000"/>
            <a:ext cx="20574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60198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FEDA93-D884-42E0-AB42-95C5A0C81848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F0433-3DB8-4F73-92E3-68E024AE2F17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9DC9F6-C398-4442-B634-693AD35E2FA0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43DB5-91D5-4843-B870-DBEFBD7E1E6D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A63181-29DD-4A77-A6AD-4174F98D909A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6A8EB-9DCD-47E1-BB50-C09F7F452AA5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9E0430-A6F9-4A96-A1C3-DD5330258284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76800" y="4572000"/>
            <a:ext cx="1866900" cy="137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96100" y="4572000"/>
            <a:ext cx="1866900" cy="137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20DAD1-C9A3-4857-BA3B-F407BDA2CEED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9381DB-F2CC-410C-A7F9-6B49C399B864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72E7FA-AEDB-46BD-A2E4-8D7BE8185C34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74229E-269F-482C-AC19-947400494467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85B9AD-36CC-436B-9E6F-98B43465CA32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2FE8DD-FA8E-4B58-AF3C-1BA59E956AF4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335796FD-36D7-4064-840B-CC6A7E6BF6FC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024462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DF9B9AE7-A6C6-4BC0-BE85-59CC26251D4A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893042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AECADEFA-4F58-4034-AA01-4D13C3FCD5F4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642572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0F9B27E0-006F-453C-A41D-AD07A0E9DCF8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542347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DB67A55F-798B-43F4-A5F4-70F2736E1DC7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3192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7F073-73A1-4322-9A73-F2303996BAC8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7BE792EC-6B5C-4BA2-9786-225D56D37E7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9536779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0B05753-4E66-451B-982A-A5A0427812EB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473907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561C786D-30F2-494A-8ECB-2C7AC0424B83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1430020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424EE1FE-4B96-4937-BD1F-9287D843F9E7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8084459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97B79D35-0461-4B82-B153-DD29982525A8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962035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97B79D35-0461-4B82-B153-DD29982525A8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1434008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97B79D35-0461-4B82-B153-DD29982525A8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7324912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97B79D35-0461-4B82-B153-DD29982525A8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2844264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97B79D35-0461-4B82-B153-DD29982525A8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3049552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97B79D35-0461-4B82-B153-DD29982525A8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68943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086E94-7766-4FFF-9921-174930378A3E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032BF2B8-21C4-4B65-96D3-2B9871475F00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4617733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en-MY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FD5E2E4-1DBD-46A9-A485-202C3DE9A78B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8409419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407614FF-008E-412B-87D6-70A733F2B1DE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8652253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D08124C6-4E76-48CB-88DD-4938BF698BD0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39575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6E540226-4AA3-40D3-9B85-BCB45F020C46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9152880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B820DAD1-C9A3-4857-BA3B-F407BDA2CEE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8900152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36B7F073-73A1-4322-9A73-F2303996BAC8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1932206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25086E94-7766-4FFF-9921-174930378A3E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8205273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65D5D26-A1ED-4B29-BBF1-37AD3E978F42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996491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9956EF51-24C1-4DB3-B20A-4BD23BBBA8CF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26912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5D5D26-A1ED-4B29-BBF1-37AD3E978F42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EA0441D1-896D-477C-8ED0-26F04B6D0669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7754976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E2D7885-112F-42F3-BBA1-FE82FEAB0A36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57118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E2D7885-112F-42F3-BBA1-FE82FEAB0A36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2045254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E2D7885-112F-42F3-BBA1-FE82FEAB0A36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5754751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E2D7885-112F-42F3-BBA1-FE82FEAB0A36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5719613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E2D7885-112F-42F3-BBA1-FE82FEAB0A36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02014584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AE2D7885-112F-42F3-BBA1-FE82FEAB0A36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2683901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F061729C-5880-413E-85A3-F65D59B1B9E1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8044369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en-MY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DD72F833-A95B-4418-85A7-93C08DCC00BA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69025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56EF51-24C1-4DB3-B20A-4BD23BBBA8CF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0441D1-896D-477C-8ED0-26F04B6D0669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54.xml"/><Relationship Id="rId19" Type="http://schemas.openxmlformats.org/officeDocument/2006/relationships/image" Target="../media/image5.jpeg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1.xml"/><Relationship Id="rId19" Type="http://schemas.openxmlformats.org/officeDocument/2006/relationships/image" Target="../media/image5.jpeg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76800" y="4572000"/>
            <a:ext cx="3886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Place Your </a:t>
            </a:r>
          </a:p>
          <a:p>
            <a:pPr lvl="0"/>
            <a:r>
              <a:rPr lang="en-MY" smtClean="0"/>
              <a:t>Subtitle Here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MY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MY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E2D7885-112F-42F3-BBA1-FE82FEAB0A36}" type="slidenum">
              <a:rPr lang="en-MY"/>
              <a:pPr/>
              <a:t>‹#›</a:t>
            </a:fld>
            <a:endParaRPr lang="en-MY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33400"/>
            <a:ext cx="838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Science Template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75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7500">
          <a:solidFill>
            <a:schemeClr val="bg1"/>
          </a:solidFill>
          <a:latin typeface="HeliosCondBlack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7500">
          <a:solidFill>
            <a:schemeClr val="bg1"/>
          </a:solidFill>
          <a:latin typeface="HeliosCondBlack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7500">
          <a:solidFill>
            <a:schemeClr val="bg1"/>
          </a:solidFill>
          <a:latin typeface="HeliosCondBlack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7500">
          <a:solidFill>
            <a:schemeClr val="bg1"/>
          </a:solidFill>
          <a:latin typeface="HeliosCondBlack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7500">
          <a:solidFill>
            <a:schemeClr val="bg1"/>
          </a:solidFill>
          <a:latin typeface="HeliosCondBlack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7500">
          <a:solidFill>
            <a:schemeClr val="bg1"/>
          </a:solidFill>
          <a:latin typeface="HeliosCondBlack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7500">
          <a:solidFill>
            <a:schemeClr val="bg1"/>
          </a:solidFill>
          <a:latin typeface="HeliosCondBlack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7500">
          <a:solidFill>
            <a:schemeClr val="bg1"/>
          </a:solidFill>
          <a:latin typeface="HeliosCondBlack" pitchFamily="34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defRPr sz="35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81000"/>
            <a:ext cx="5867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3333CC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Place Your Topic Here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524000"/>
            <a:ext cx="8229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Your Description Goes Here</a:t>
            </a:r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MY"/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MY"/>
          </a:p>
        </p:txBody>
      </p:sp>
      <p:sp>
        <p:nvSpPr>
          <p:cNvPr id="53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7B79D35-0461-4B82-B153-DD29982525A8}" type="slidenum">
              <a:rPr lang="en-MY"/>
              <a:pPr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HeliosCond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HeliosCond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HeliosCond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HeliosCond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HeliosCond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HeliosCond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HeliosCond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HeliosCond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2000">
          <a:solidFill>
            <a:srgbClr val="000066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MY"/>
          </a:p>
        </p:txBody>
      </p:sp>
      <p:sp>
        <p:nvSpPr>
          <p:cNvPr id="152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MY"/>
          </a:p>
        </p:txBody>
      </p:sp>
      <p:sp>
        <p:nvSpPr>
          <p:cNvPr id="152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5AF869D-92BC-403D-8ED1-87BB90A5571D}" type="slidenum">
              <a:rPr lang="en-MY"/>
              <a:pPr/>
              <a:t>‹#›</a:t>
            </a:fld>
            <a:endParaRPr lang="en-MY"/>
          </a:p>
        </p:txBody>
      </p:sp>
      <p:sp>
        <p:nvSpPr>
          <p:cNvPr id="152605" name="Rectangle 2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81000"/>
            <a:ext cx="5867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hlink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Place Your Topic Here</a:t>
            </a:r>
          </a:p>
        </p:txBody>
      </p:sp>
      <p:sp>
        <p:nvSpPr>
          <p:cNvPr id="152606" name="Rectangle 30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524000"/>
            <a:ext cx="8229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Your Description Goes Here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HeliosCond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HeliosCond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HeliosCond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HeliosCond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HeliosCond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HeliosCond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HeliosCond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HeliosCond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defRPr sz="2000">
          <a:solidFill>
            <a:srgbClr val="CCFFF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MY"/>
          </a:p>
        </p:txBody>
      </p:sp>
      <p:sp>
        <p:nvSpPr>
          <p:cNvPr id="156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MY"/>
          </a:p>
        </p:txBody>
      </p:sp>
      <p:sp>
        <p:nvSpPr>
          <p:cNvPr id="156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E2F37262-B074-42B9-8A3B-639FC5CB3257}" type="slidenum">
              <a:rPr lang="en-MY"/>
              <a:pPr/>
              <a:t>‹#›</a:t>
            </a:fld>
            <a:endParaRPr lang="en-MY"/>
          </a:p>
        </p:txBody>
      </p:sp>
      <p:sp>
        <p:nvSpPr>
          <p:cNvPr id="156682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953000" y="4343400"/>
            <a:ext cx="3657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MY" smtClean="0"/>
              <a:t>Transitional Page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5000">
          <a:solidFill>
            <a:srgbClr val="CC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000">
          <a:solidFill>
            <a:srgbClr val="CCFFFF"/>
          </a:solidFill>
          <a:latin typeface="HeliosCondBlack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5000">
          <a:solidFill>
            <a:srgbClr val="CCFFFF"/>
          </a:solidFill>
          <a:latin typeface="HeliosCondBlack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5000">
          <a:solidFill>
            <a:srgbClr val="CCFFFF"/>
          </a:solidFill>
          <a:latin typeface="HeliosCondBlack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5000">
          <a:solidFill>
            <a:srgbClr val="CCFFFF"/>
          </a:solidFill>
          <a:latin typeface="HeliosCond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000">
          <a:solidFill>
            <a:srgbClr val="CCFFFF"/>
          </a:solidFill>
          <a:latin typeface="HeliosCond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000">
          <a:solidFill>
            <a:srgbClr val="CCFFFF"/>
          </a:solidFill>
          <a:latin typeface="HeliosCond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000">
          <a:solidFill>
            <a:srgbClr val="CCFFFF"/>
          </a:solidFill>
          <a:latin typeface="HeliosCond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000">
          <a:solidFill>
            <a:srgbClr val="CCFFFF"/>
          </a:solidFill>
          <a:latin typeface="HeliosCondBlack" pitchFamily="34" charset="0"/>
        </a:defRPr>
      </a:lvl9pPr>
    </p:titleStyle>
    <p:bodyStyle>
      <a:lvl1pPr marL="342900" indent="-342900" algn="ctr" rtl="0" fontAlgn="base">
        <a:spcBef>
          <a:spcPct val="20000"/>
        </a:spcBef>
        <a:spcAft>
          <a:spcPct val="0"/>
        </a:spcAft>
        <a:defRPr sz="4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Arial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MY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AE2D7885-112F-42F3-BBA1-FE82FEAB0A36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20949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MY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AE2D7885-112F-42F3-BBA1-FE82FEAB0A36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50498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6" name="Rectangle 58"/>
          <p:cNvSpPr>
            <a:spLocks noGrp="1" noChangeArrowheads="1"/>
          </p:cNvSpPr>
          <p:nvPr>
            <p:ph type="ctrTitle"/>
          </p:nvPr>
        </p:nvSpPr>
        <p:spPr>
          <a:xfrm>
            <a:off x="685800" y="533400"/>
            <a:ext cx="8382000" cy="1143000"/>
          </a:xfrm>
          <a:noFill/>
          <a:ln/>
        </p:spPr>
        <p:txBody>
          <a:bodyPr/>
          <a:lstStyle/>
          <a:p>
            <a:r>
              <a:rPr lang="en-MY" dirty="0" smtClean="0"/>
              <a:t>Ionic Compounds</a:t>
            </a:r>
            <a:endParaRPr lang="en-MY" dirty="0"/>
          </a:p>
        </p:txBody>
      </p:sp>
      <p:sp>
        <p:nvSpPr>
          <p:cNvPr id="2105" name="Rectangle 57"/>
          <p:cNvSpPr>
            <a:spLocks noGrp="1" noChangeArrowheads="1"/>
          </p:cNvSpPr>
          <p:nvPr>
            <p:ph type="subTitle" idx="1"/>
          </p:nvPr>
        </p:nvSpPr>
        <p:spPr>
          <a:xfrm>
            <a:off x="4876800" y="4572000"/>
            <a:ext cx="3886200" cy="1371600"/>
          </a:xfrm>
          <a:noFill/>
          <a:ln/>
        </p:spPr>
        <p:txBody>
          <a:bodyPr/>
          <a:lstStyle/>
          <a:p>
            <a:r>
              <a:rPr lang="en-MY" dirty="0" smtClean="0"/>
              <a:t>Chapter 8</a:t>
            </a:r>
            <a:endParaRPr lang="en-M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Names of ionic compounds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/>
            <a:r>
              <a:rPr lang="en-US" sz="3200" b="1" dirty="0" smtClean="0">
                <a:solidFill>
                  <a:schemeClr val="tx1"/>
                </a:solidFill>
              </a:rPr>
              <a:t>Indicate: </a:t>
            </a:r>
          </a:p>
          <a:p>
            <a:pPr marL="742950" indent="-742950">
              <a:buAutoNum type="arabicPeriod"/>
            </a:pPr>
            <a:r>
              <a:rPr lang="en-US" sz="3200" b="1" dirty="0" smtClean="0">
                <a:solidFill>
                  <a:schemeClr val="tx1"/>
                </a:solidFill>
              </a:rPr>
              <a:t>The elements in the              </a:t>
            </a:r>
            <a:r>
              <a:rPr lang="en-US" sz="3200" b="1" smtClean="0">
                <a:solidFill>
                  <a:schemeClr val="tx1"/>
                </a:solidFill>
              </a:rPr>
              <a:t>compound </a:t>
            </a:r>
          </a:p>
          <a:p>
            <a:pPr marL="742950" indent="-742950">
              <a:buAutoNum type="arabicPeriod"/>
            </a:pPr>
            <a:r>
              <a:rPr lang="en-US" sz="3200" b="1" smtClean="0">
                <a:solidFill>
                  <a:schemeClr val="tx1"/>
                </a:solidFill>
              </a:rPr>
              <a:t>Whether </a:t>
            </a:r>
            <a:r>
              <a:rPr lang="en-US" sz="3200" b="1" dirty="0" smtClean="0">
                <a:solidFill>
                  <a:schemeClr val="tx1"/>
                </a:solidFill>
              </a:rPr>
              <a:t>the anion is monatomic or polyatomic</a:t>
            </a:r>
            <a:endParaRPr lang="en-US" sz="3200" b="1" dirty="0">
              <a:solidFill>
                <a:schemeClr val="tx1"/>
              </a:solidFill>
            </a:endParaRPr>
          </a:p>
          <a:p>
            <a:pPr marL="400050" lvl="1" indent="0">
              <a:buNone/>
            </a:pPr>
            <a:r>
              <a:rPr lang="en-US" sz="4000" b="1" dirty="0" smtClean="0"/>
              <a:t>	</a:t>
            </a:r>
            <a:r>
              <a:rPr lang="en-US" b="1" dirty="0" smtClean="0"/>
              <a:t>- monatomic anions end in –ide</a:t>
            </a:r>
          </a:p>
          <a:p>
            <a:pPr marL="400050" lvl="1" indent="0">
              <a:buNone/>
            </a:pPr>
            <a:r>
              <a:rPr lang="en-US" b="1" dirty="0">
                <a:solidFill>
                  <a:schemeClr val="tx1"/>
                </a:solidFill>
              </a:rPr>
              <a:t>	</a:t>
            </a:r>
            <a:r>
              <a:rPr lang="en-US" b="1" dirty="0" smtClean="0">
                <a:solidFill>
                  <a:schemeClr val="tx1"/>
                </a:solidFill>
              </a:rPr>
              <a:t>- most polyatomic ions end in –</a:t>
            </a:r>
            <a:r>
              <a:rPr lang="en-US" b="1" dirty="0" err="1" smtClean="0">
                <a:solidFill>
                  <a:schemeClr val="tx1"/>
                </a:solidFill>
              </a:rPr>
              <a:t>ite</a:t>
            </a:r>
            <a:r>
              <a:rPr lang="en-US" b="1" dirty="0" smtClean="0">
                <a:solidFill>
                  <a:schemeClr val="tx1"/>
                </a:solidFill>
              </a:rPr>
              <a:t> or –ate 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61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Write formulas for the following ionic compounds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AutoNum type="arabicPeriod"/>
            </a:pPr>
            <a:r>
              <a:rPr lang="en-US" sz="3600" b="1" dirty="0" smtClean="0">
                <a:solidFill>
                  <a:schemeClr val="tx1"/>
                </a:solidFill>
              </a:rPr>
              <a:t>Sodium sulfide</a:t>
            </a:r>
          </a:p>
          <a:p>
            <a:pPr marL="742950" indent="-742950">
              <a:buAutoNum type="arabicPeriod"/>
            </a:pPr>
            <a:r>
              <a:rPr lang="en-US" sz="3600" b="1" dirty="0" smtClean="0">
                <a:solidFill>
                  <a:schemeClr val="tx1"/>
                </a:solidFill>
              </a:rPr>
              <a:t>Calcium phosphide</a:t>
            </a:r>
          </a:p>
          <a:p>
            <a:pPr marL="742950" indent="-742950">
              <a:buAutoNum type="arabicPeriod"/>
            </a:pPr>
            <a:r>
              <a:rPr lang="en-US" sz="3600" b="1" dirty="0" smtClean="0">
                <a:solidFill>
                  <a:schemeClr val="tx1"/>
                </a:solidFill>
              </a:rPr>
              <a:t>Aluminum iodide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23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Ions with multiple charges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Most of the transition metals                                   can have more than one                            possible charge due to unfilled                             d sublevels.</a:t>
            </a:r>
          </a:p>
          <a:p>
            <a:r>
              <a:rPr lang="en-US" sz="3200" b="1" dirty="0" smtClean="0">
                <a:solidFill>
                  <a:schemeClr val="tx1"/>
                </a:solidFill>
              </a:rPr>
              <a:t>Ions with multiple charges have a Roman numeral in parentheses that indicates the CHARGE on that ion</a:t>
            </a:r>
          </a:p>
          <a:p>
            <a:r>
              <a:rPr lang="en-US" sz="3200" b="1" dirty="0" smtClean="0">
                <a:solidFill>
                  <a:schemeClr val="tx1"/>
                </a:solidFill>
              </a:rPr>
              <a:t>Ex: Copper (I) and copper (II)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72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Formulas with multiple charge 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Are written exactly like                                     any other binary ionic                     formula</a:t>
            </a:r>
          </a:p>
          <a:p>
            <a:r>
              <a:rPr lang="en-US" sz="3600" b="1" dirty="0" smtClean="0">
                <a:solidFill>
                  <a:schemeClr val="tx1"/>
                </a:solidFill>
              </a:rPr>
              <a:t>Ex: Copper (I) oxide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2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the formula for: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AutoNum type="arabicPeriod"/>
            </a:pPr>
            <a:r>
              <a:rPr lang="en-US" sz="3600" b="1" dirty="0" smtClean="0">
                <a:solidFill>
                  <a:schemeClr val="tx1"/>
                </a:solidFill>
              </a:rPr>
              <a:t>Cobalt (III) chloride</a:t>
            </a:r>
          </a:p>
          <a:p>
            <a:pPr marL="742950" indent="-742950">
              <a:buAutoNum type="arabicPeriod"/>
            </a:pPr>
            <a:r>
              <a:rPr lang="en-US" sz="3600" b="1" dirty="0" smtClean="0">
                <a:solidFill>
                  <a:schemeClr val="tx1"/>
                </a:solidFill>
              </a:rPr>
              <a:t>Lead (IV) oxide</a:t>
            </a:r>
          </a:p>
          <a:p>
            <a:pPr marL="742950" indent="-742950">
              <a:buAutoNum type="arabicPeriod"/>
            </a:pPr>
            <a:r>
              <a:rPr lang="en-US" sz="3600" b="1" dirty="0" smtClean="0">
                <a:solidFill>
                  <a:schemeClr val="tx1"/>
                </a:solidFill>
              </a:rPr>
              <a:t>Iron (II) oxide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15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Polyatomic 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371600"/>
            <a:ext cx="8229600" cy="4648200"/>
          </a:xfrm>
        </p:spPr>
        <p:txBody>
          <a:bodyPr>
            <a:normAutofit fontScale="92500" lnSpcReduction="10000"/>
          </a:bodyPr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Ions made up of two or                             more elements that are                        bonded together and act                         like a single atom </a:t>
            </a:r>
          </a:p>
          <a:p>
            <a:r>
              <a:rPr lang="en-US" sz="3600" b="1" dirty="0" smtClean="0">
                <a:solidFill>
                  <a:schemeClr val="tx1"/>
                </a:solidFill>
              </a:rPr>
              <a:t>Ex: sulfate, SO</a:t>
            </a:r>
            <a:r>
              <a:rPr lang="en-US" sz="3600" b="1" baseline="-25000" dirty="0" smtClean="0">
                <a:solidFill>
                  <a:schemeClr val="tx1"/>
                </a:solidFill>
              </a:rPr>
              <a:t>4</a:t>
            </a:r>
            <a:r>
              <a:rPr lang="en-US" sz="3600" b="1" baseline="30000" dirty="0" smtClean="0">
                <a:solidFill>
                  <a:schemeClr val="tx1"/>
                </a:solidFill>
              </a:rPr>
              <a:t>2-</a:t>
            </a:r>
            <a:r>
              <a:rPr lang="en-US" sz="3600" b="1" dirty="0" smtClean="0">
                <a:solidFill>
                  <a:schemeClr val="tx1"/>
                </a:solidFill>
              </a:rPr>
              <a:t> and cyanide, CN</a:t>
            </a:r>
            <a:r>
              <a:rPr lang="en-US" sz="3600" b="1" baseline="30000" dirty="0" smtClean="0">
                <a:solidFill>
                  <a:schemeClr val="tx1"/>
                </a:solidFill>
              </a:rPr>
              <a:t>-</a:t>
            </a:r>
            <a:endParaRPr lang="en-US" sz="3600" b="1" baseline="30000" dirty="0">
              <a:solidFill>
                <a:schemeClr val="tx1"/>
              </a:solidFill>
            </a:endParaRPr>
          </a:p>
          <a:p>
            <a:r>
              <a:rPr lang="en-US" sz="3600" b="1" dirty="0" smtClean="0">
                <a:solidFill>
                  <a:schemeClr val="tx1"/>
                </a:solidFill>
              </a:rPr>
              <a:t>Most polyatomic ion names end in    –ate or –</a:t>
            </a:r>
            <a:r>
              <a:rPr lang="en-US" sz="3600" b="1" dirty="0" err="1" smtClean="0">
                <a:solidFill>
                  <a:schemeClr val="tx1"/>
                </a:solidFill>
              </a:rPr>
              <a:t>ite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sz="3600" b="1" dirty="0" smtClean="0">
                <a:solidFill>
                  <a:schemeClr val="tx1"/>
                </a:solidFill>
              </a:rPr>
              <a:t>Exceptions: hydroxide, cyanide, and ammonium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16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Writing formulas with polyatomic 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You do the same steps as with                        monatomic ions, including ions                               with multiple charges</a:t>
            </a:r>
          </a:p>
          <a:p>
            <a:r>
              <a:rPr lang="en-US" sz="2800" b="1" dirty="0" smtClean="0">
                <a:solidFill>
                  <a:schemeClr val="tx1"/>
                </a:solidFill>
              </a:rPr>
              <a:t>What if the subscript indicates that                                  you have more than 1 polyatomic ion in the compound’s formula?</a:t>
            </a:r>
          </a:p>
          <a:p>
            <a:r>
              <a:rPr lang="en-US" sz="2800" b="1" dirty="0" smtClean="0">
                <a:solidFill>
                  <a:schemeClr val="tx1"/>
                </a:solidFill>
              </a:rPr>
              <a:t>Place the polyatomic ion formula in parentheses and write the subscript outside the parentheses in the normal location </a:t>
            </a:r>
            <a:endParaRPr 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77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Write the formula for                               calcium nitrate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49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formulas for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AutoNum type="arabicPeriod"/>
            </a:pPr>
            <a:r>
              <a:rPr lang="en-US" sz="3600" b="1" dirty="0" smtClean="0">
                <a:solidFill>
                  <a:schemeClr val="tx1"/>
                </a:solidFill>
              </a:rPr>
              <a:t>Potassium sulfite</a:t>
            </a:r>
          </a:p>
          <a:p>
            <a:pPr marL="742950" indent="-742950">
              <a:buAutoNum type="arabicPeriod"/>
            </a:pPr>
            <a:r>
              <a:rPr lang="en-US" sz="3600" b="1" dirty="0" smtClean="0">
                <a:solidFill>
                  <a:schemeClr val="tx1"/>
                </a:solidFill>
              </a:rPr>
              <a:t>Aluminum hydroxide</a:t>
            </a:r>
          </a:p>
          <a:p>
            <a:pPr marL="742950" indent="-742950">
              <a:buAutoNum type="arabicPeriod"/>
            </a:pPr>
            <a:r>
              <a:rPr lang="en-US" sz="3600" b="1" dirty="0" smtClean="0">
                <a:solidFill>
                  <a:schemeClr val="tx1"/>
                </a:solidFill>
              </a:rPr>
              <a:t>Nickel (II) carbonate</a:t>
            </a:r>
          </a:p>
          <a:p>
            <a:pPr marL="742950" indent="-742950">
              <a:buAutoNum type="arabicPeriod"/>
            </a:pP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75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Ion 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382" y="2133600"/>
            <a:ext cx="7517618" cy="44196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Ions (charged atoms) are formed when electrons are transferred</a:t>
            </a:r>
            <a:endParaRPr lang="en-US" sz="3000" b="1" dirty="0" smtClean="0"/>
          </a:p>
          <a:p>
            <a:r>
              <a:rPr lang="en-US" sz="3200" b="1" dirty="0" smtClean="0"/>
              <a:t>Groups 1-13 form positive ions</a:t>
            </a:r>
            <a:endParaRPr lang="en-US" sz="2800" b="1" dirty="0" smtClean="0"/>
          </a:p>
          <a:p>
            <a:r>
              <a:rPr lang="en-US" sz="3200" b="1" dirty="0" smtClean="0"/>
              <a:t>Group 14 can form positive or negative ions</a:t>
            </a:r>
          </a:p>
          <a:p>
            <a:r>
              <a:rPr lang="en-US" sz="3200" b="1" dirty="0" smtClean="0"/>
              <a:t>Groups 15-17 form negative ions</a:t>
            </a:r>
          </a:p>
          <a:p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960550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Monatomic 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A one-atom ion</a:t>
            </a:r>
          </a:p>
          <a:p>
            <a:r>
              <a:rPr lang="en-US" sz="3600" b="1" dirty="0" smtClean="0">
                <a:solidFill>
                  <a:schemeClr val="tx1"/>
                </a:solidFill>
              </a:rPr>
              <a:t>Ex: Mg</a:t>
            </a:r>
            <a:r>
              <a:rPr lang="en-US" sz="3600" b="1" baseline="30000" dirty="0" smtClean="0">
                <a:solidFill>
                  <a:schemeClr val="tx1"/>
                </a:solidFill>
              </a:rPr>
              <a:t>2+ </a:t>
            </a:r>
            <a:r>
              <a:rPr lang="en-US" sz="3600" b="1" dirty="0" smtClean="0">
                <a:solidFill>
                  <a:schemeClr val="tx1"/>
                </a:solidFill>
              </a:rPr>
              <a:t>or Cl</a:t>
            </a:r>
            <a:r>
              <a:rPr lang="en-US" sz="3600" b="1" baseline="30000" dirty="0" smtClean="0">
                <a:solidFill>
                  <a:schemeClr val="tx1"/>
                </a:solidFill>
              </a:rPr>
              <a:t>-</a:t>
            </a:r>
          </a:p>
          <a:p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8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Ionic Bond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" y="2489200"/>
            <a:ext cx="8001000" cy="3530600"/>
          </a:xfrm>
        </p:spPr>
        <p:txBody>
          <a:bodyPr/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Forms when electrons are </a:t>
            </a:r>
            <a:r>
              <a:rPr lang="en-US" sz="3200" b="1" dirty="0">
                <a:solidFill>
                  <a:schemeClr val="tx1"/>
                </a:solidFill>
              </a:rPr>
              <a:t>transferred from </a:t>
            </a:r>
            <a:r>
              <a:rPr lang="en-US" sz="3200" b="1" dirty="0" smtClean="0">
                <a:solidFill>
                  <a:schemeClr val="tx1"/>
                </a:solidFill>
              </a:rPr>
              <a:t>one atom to another resulting in an electrostatic force of attraction between the positive and negative ions                     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94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Ionic compound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382" y="2489200"/>
            <a:ext cx="7593818" cy="3759200"/>
          </a:xfrm>
        </p:spPr>
        <p:txBody>
          <a:bodyPr>
            <a:normAutofit fontScale="92500" lnSpcReduction="10000"/>
          </a:bodyPr>
          <a:lstStyle/>
          <a:p>
            <a:r>
              <a:rPr lang="en-US" sz="3500" b="1" dirty="0" smtClean="0">
                <a:solidFill>
                  <a:schemeClr val="tx1"/>
                </a:solidFill>
              </a:rPr>
              <a:t>The substance formed when ions of opposite charge attract and bond</a:t>
            </a:r>
          </a:p>
          <a:p>
            <a:r>
              <a:rPr lang="en-US" sz="3500" b="1" dirty="0" smtClean="0">
                <a:solidFill>
                  <a:schemeClr val="tx1"/>
                </a:solidFill>
              </a:rPr>
              <a:t>The positive and negative charges in an ionic compound are BALANCED</a:t>
            </a:r>
          </a:p>
          <a:p>
            <a:pPr lvl="1"/>
            <a:r>
              <a:rPr lang="en-US" sz="3000" b="1" dirty="0" smtClean="0">
                <a:solidFill>
                  <a:schemeClr val="tx1"/>
                </a:solidFill>
              </a:rPr>
              <a:t>The total charge of the compound equals zero when positive and negative charges are added together</a:t>
            </a:r>
            <a:endParaRPr lang="en-US" sz="3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92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Binary Compound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382" y="2489200"/>
            <a:ext cx="7746218" cy="3530600"/>
          </a:xfrm>
        </p:spPr>
        <p:txBody>
          <a:bodyPr>
            <a:normAutofit fontScale="85000" lnSpcReduction="20000"/>
          </a:bodyPr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Made up of two                          ELEMENTS</a:t>
            </a:r>
            <a:r>
              <a:rPr lang="en-US" sz="3600" b="1" dirty="0">
                <a:solidFill>
                  <a:schemeClr val="tx1"/>
                </a:solidFill>
              </a:rPr>
              <a:t>	</a:t>
            </a:r>
            <a:r>
              <a:rPr lang="en-US" sz="3600" b="1" dirty="0" smtClean="0">
                <a:solidFill>
                  <a:schemeClr val="tx1"/>
                </a:solidFill>
              </a:rPr>
              <a:t>- </a:t>
            </a:r>
            <a:r>
              <a:rPr lang="en-US" sz="3600" b="1" dirty="0" smtClean="0">
                <a:solidFill>
                  <a:schemeClr val="accent1"/>
                </a:solidFill>
              </a:rPr>
              <a:t>not</a:t>
            </a:r>
            <a:r>
              <a:rPr lang="en-US" sz="3600" b="1" dirty="0" smtClean="0">
                <a:solidFill>
                  <a:schemeClr val="tx1"/>
                </a:solidFill>
              </a:rPr>
              <a:t> atoms, ELEMENTS</a:t>
            </a:r>
          </a:p>
          <a:p>
            <a:pPr lvl="1"/>
            <a:r>
              <a:rPr lang="en-US" sz="3300" b="1" dirty="0" smtClean="0">
                <a:solidFill>
                  <a:schemeClr val="tx1"/>
                </a:solidFill>
              </a:rPr>
              <a:t>Have monatomic ions</a:t>
            </a:r>
          </a:p>
          <a:p>
            <a:pPr lvl="1"/>
            <a:r>
              <a:rPr lang="en-US" sz="3300" b="1" dirty="0" smtClean="0">
                <a:solidFill>
                  <a:schemeClr val="tx1"/>
                </a:solidFill>
              </a:rPr>
              <a:t>Positive ion is first, negative ion is last</a:t>
            </a:r>
          </a:p>
          <a:p>
            <a:r>
              <a:rPr lang="en-US" sz="3600" b="1" dirty="0" smtClean="0">
                <a:solidFill>
                  <a:schemeClr val="tx1"/>
                </a:solidFill>
              </a:rPr>
              <a:t>Ex: MgCl</a:t>
            </a:r>
            <a:r>
              <a:rPr lang="en-US" sz="3600" b="1" baseline="-25000" dirty="0" smtClean="0">
                <a:solidFill>
                  <a:schemeClr val="tx1"/>
                </a:solidFill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</a:rPr>
              <a:t> is made up of </a:t>
            </a:r>
            <a:r>
              <a:rPr lang="en-US" sz="3600" b="1" u="sng" dirty="0" smtClean="0">
                <a:solidFill>
                  <a:schemeClr val="tx1"/>
                </a:solidFill>
              </a:rPr>
              <a:t>two elements</a:t>
            </a:r>
            <a:r>
              <a:rPr lang="en-US" sz="3600" b="1" dirty="0" smtClean="0">
                <a:solidFill>
                  <a:schemeClr val="tx1"/>
                </a:solidFill>
              </a:rPr>
              <a:t>: magnesium and chlorine, but it has </a:t>
            </a:r>
            <a:r>
              <a:rPr lang="en-US" sz="3600" b="1" dirty="0" smtClean="0">
                <a:solidFill>
                  <a:schemeClr val="accent4"/>
                </a:solidFill>
              </a:rPr>
              <a:t>three total atoms</a:t>
            </a:r>
            <a:r>
              <a:rPr lang="en-US" sz="3600" b="1" dirty="0" smtClean="0">
                <a:solidFill>
                  <a:schemeClr val="tx1"/>
                </a:solidFill>
              </a:rPr>
              <a:t>                           in the compound</a:t>
            </a:r>
          </a:p>
        </p:txBody>
      </p:sp>
    </p:spTree>
    <p:extLst>
      <p:ext uri="{BB962C8B-B14F-4D97-AF65-F5344CB8AC3E}">
        <p14:creationId xmlns:p14="http://schemas.microsoft.com/office/powerpoint/2010/main" val="347960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Subscript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382" y="2489200"/>
            <a:ext cx="7746218" cy="3530600"/>
          </a:xfrm>
        </p:spPr>
        <p:txBody>
          <a:bodyPr>
            <a:normAutofit fontScale="85000" lnSpcReduction="20000"/>
          </a:bodyPr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A number that indicates </a:t>
            </a:r>
            <a:r>
              <a:rPr lang="en-US" sz="3600" b="1" dirty="0">
                <a:solidFill>
                  <a:schemeClr val="tx1"/>
                </a:solidFill>
              </a:rPr>
              <a:t>how many                         atoms/ions </a:t>
            </a:r>
            <a:r>
              <a:rPr lang="en-US" sz="3600" b="1" dirty="0" smtClean="0">
                <a:solidFill>
                  <a:schemeClr val="tx1"/>
                </a:solidFill>
              </a:rPr>
              <a:t>of an element are in one unit of a compound</a:t>
            </a:r>
          </a:p>
          <a:p>
            <a:r>
              <a:rPr lang="en-US" sz="3600" b="1" dirty="0" smtClean="0">
                <a:solidFill>
                  <a:schemeClr val="tx1"/>
                </a:solidFill>
              </a:rPr>
              <a:t>Ex: Al</a:t>
            </a:r>
            <a:r>
              <a:rPr lang="en-US" sz="3600" b="1" baseline="-25000" dirty="0" smtClean="0">
                <a:solidFill>
                  <a:schemeClr val="tx1"/>
                </a:solidFill>
              </a:rPr>
              <a:t>2</a:t>
            </a:r>
            <a:r>
              <a:rPr lang="en-US" sz="3600" b="1" dirty="0" smtClean="0">
                <a:solidFill>
                  <a:schemeClr val="tx1"/>
                </a:solidFill>
              </a:rPr>
              <a:t>S</a:t>
            </a:r>
            <a:r>
              <a:rPr lang="en-US" sz="3600" b="1" baseline="-25000" dirty="0" smtClean="0">
                <a:solidFill>
                  <a:schemeClr val="tx1"/>
                </a:solidFill>
              </a:rPr>
              <a:t>3 </a:t>
            </a:r>
            <a:r>
              <a:rPr lang="en-US" sz="3600" b="1" dirty="0" smtClean="0">
                <a:solidFill>
                  <a:schemeClr val="tx1"/>
                </a:solidFill>
              </a:rPr>
              <a:t>has two subscripts, a 2 and   a 3   </a:t>
            </a:r>
          </a:p>
          <a:p>
            <a:r>
              <a:rPr lang="en-US" sz="3600" b="1" dirty="0" smtClean="0">
                <a:solidFill>
                  <a:schemeClr val="tx1"/>
                </a:solidFill>
              </a:rPr>
              <a:t>the 2 indicates 2 aluminum ions in the compound while the three indicates </a:t>
            </a:r>
            <a:r>
              <a:rPr lang="en-US" sz="3600" b="1" smtClean="0">
                <a:solidFill>
                  <a:schemeClr val="tx1"/>
                </a:solidFill>
              </a:rPr>
              <a:t>3 </a:t>
            </a:r>
            <a:r>
              <a:rPr lang="en-US" sz="3600" b="1" smtClean="0">
                <a:solidFill>
                  <a:schemeClr val="tx1"/>
                </a:solidFill>
              </a:rPr>
              <a:t>sulfur</a:t>
            </a:r>
            <a:r>
              <a:rPr lang="en-US" sz="3600" b="1" smtClean="0">
                <a:solidFill>
                  <a:schemeClr val="tx1"/>
                </a:solidFill>
              </a:rPr>
              <a:t> </a:t>
            </a:r>
            <a:r>
              <a:rPr lang="en-US" sz="3600" b="1" dirty="0" smtClean="0">
                <a:solidFill>
                  <a:schemeClr val="tx1"/>
                </a:solidFill>
              </a:rPr>
              <a:t>ions in the compound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54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Writing ionic compound formulas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382" y="2133600"/>
            <a:ext cx="6984218" cy="388620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AutoNum type="arabicPeriod"/>
            </a:pPr>
            <a:r>
              <a:rPr lang="en-US" sz="2800" b="1" dirty="0" smtClean="0">
                <a:solidFill>
                  <a:schemeClr val="tx1"/>
                </a:solidFill>
              </a:rPr>
              <a:t>Determine the ions                               (elements) </a:t>
            </a:r>
            <a:r>
              <a:rPr lang="en-US" sz="2800" b="1" dirty="0">
                <a:solidFill>
                  <a:schemeClr val="tx1"/>
                </a:solidFill>
              </a:rPr>
              <a:t>involved</a:t>
            </a:r>
            <a:endParaRPr lang="en-US" sz="2800" b="1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r>
              <a:rPr lang="en-US" sz="2800" b="1" dirty="0" smtClean="0">
                <a:solidFill>
                  <a:schemeClr val="tx1"/>
                </a:solidFill>
              </a:rPr>
              <a:t>Determine the charge for each ion</a:t>
            </a:r>
          </a:p>
          <a:p>
            <a:pPr marL="514350" indent="-514350">
              <a:buAutoNum type="arabicPeriod"/>
            </a:pPr>
            <a:r>
              <a:rPr lang="en-US" sz="2800" b="1" dirty="0" smtClean="0">
                <a:solidFill>
                  <a:schemeClr val="tx1"/>
                </a:solidFill>
              </a:rPr>
              <a:t>Write the </a:t>
            </a:r>
            <a:r>
              <a:rPr lang="en-US" sz="2800" b="1" dirty="0" err="1" smtClean="0">
                <a:solidFill>
                  <a:schemeClr val="tx1"/>
                </a:solidFill>
              </a:rPr>
              <a:t>cation</a:t>
            </a:r>
            <a:r>
              <a:rPr lang="en-US" sz="2800" b="1" dirty="0" smtClean="0">
                <a:solidFill>
                  <a:schemeClr val="tx1"/>
                </a:solidFill>
              </a:rPr>
              <a:t> symbol and charge</a:t>
            </a:r>
          </a:p>
          <a:p>
            <a:pPr marL="514350" indent="-514350">
              <a:buAutoNum type="arabicPeriod"/>
            </a:pPr>
            <a:r>
              <a:rPr lang="en-US" sz="2800" b="1" dirty="0" smtClean="0">
                <a:solidFill>
                  <a:schemeClr val="tx1"/>
                </a:solidFill>
              </a:rPr>
              <a:t>Write the anion symbol and charge</a:t>
            </a:r>
          </a:p>
          <a:p>
            <a:pPr marL="514350" indent="-514350">
              <a:buAutoNum type="arabicPeriod"/>
            </a:pPr>
            <a:r>
              <a:rPr lang="en-US" sz="2800" b="1" dirty="0" smtClean="0">
                <a:solidFill>
                  <a:schemeClr val="tx1"/>
                </a:solidFill>
              </a:rPr>
              <a:t>Balance the charges (</a:t>
            </a:r>
            <a:r>
              <a:rPr lang="en-US" sz="2800" b="1" dirty="0" err="1" smtClean="0">
                <a:solidFill>
                  <a:schemeClr val="tx1"/>
                </a:solidFill>
              </a:rPr>
              <a:t>criss-cross</a:t>
            </a:r>
            <a:r>
              <a:rPr lang="en-US" sz="2800" b="1" dirty="0" smtClean="0">
                <a:solidFill>
                  <a:schemeClr val="tx1"/>
                </a:solidFill>
              </a:rPr>
              <a:t> or LCM)</a:t>
            </a:r>
          </a:p>
          <a:p>
            <a:pPr marL="514350" indent="-514350">
              <a:buAutoNum type="arabicPeriod"/>
            </a:pPr>
            <a:r>
              <a:rPr lang="en-US" sz="2800" b="1" dirty="0" smtClean="0">
                <a:solidFill>
                  <a:schemeClr val="tx1"/>
                </a:solidFill>
              </a:rPr>
              <a:t>Write the </a:t>
            </a:r>
            <a:r>
              <a:rPr lang="en-US" sz="2800" b="1" dirty="0" err="1" smtClean="0">
                <a:solidFill>
                  <a:schemeClr val="tx1"/>
                </a:solidFill>
              </a:rPr>
              <a:t>cation</a:t>
            </a:r>
            <a:r>
              <a:rPr lang="en-US" sz="2800" b="1" dirty="0" smtClean="0">
                <a:solidFill>
                  <a:schemeClr val="tx1"/>
                </a:solidFill>
              </a:rPr>
              <a:t> symbol with its subscript</a:t>
            </a:r>
          </a:p>
          <a:p>
            <a:pPr marL="514350" indent="-514350">
              <a:buAutoNum type="arabicPeriod"/>
            </a:pPr>
            <a:r>
              <a:rPr lang="en-US" sz="2800" b="1" dirty="0" smtClean="0">
                <a:solidFill>
                  <a:schemeClr val="tx1"/>
                </a:solidFill>
              </a:rPr>
              <a:t>Write the anion symbol with its subscript</a:t>
            </a:r>
          </a:p>
          <a:p>
            <a:pPr marL="514350" indent="-514350">
              <a:buAutoNum type="arabicPeriod"/>
            </a:pPr>
            <a:r>
              <a:rPr lang="en-US" sz="2800" b="1" dirty="0" smtClean="0">
                <a:solidFill>
                  <a:schemeClr val="tx1"/>
                </a:solidFill>
              </a:rPr>
              <a:t>Simplify if needed</a:t>
            </a:r>
            <a:endParaRPr 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14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Write formulas for the ionic compound formed from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42950" indent="-742950">
              <a:buAutoNum type="arabicPeriod"/>
            </a:pPr>
            <a:r>
              <a:rPr lang="en-US" sz="3600" b="1" dirty="0" smtClean="0">
                <a:solidFill>
                  <a:schemeClr val="tx1"/>
                </a:solidFill>
              </a:rPr>
              <a:t>Lithium and oxygen</a:t>
            </a:r>
          </a:p>
          <a:p>
            <a:pPr marL="742950" indent="-742950">
              <a:buAutoNum type="arabicPeriod"/>
            </a:pPr>
            <a:r>
              <a:rPr lang="en-US" sz="3600" b="1" dirty="0" smtClean="0">
                <a:solidFill>
                  <a:schemeClr val="tx1"/>
                </a:solidFill>
              </a:rPr>
              <a:t>Calcium and sulfur</a:t>
            </a:r>
          </a:p>
          <a:p>
            <a:pPr marL="742950" indent="-742950">
              <a:buAutoNum type="arabicPeriod"/>
            </a:pPr>
            <a:r>
              <a:rPr lang="en-US" sz="3600" b="1" dirty="0" smtClean="0">
                <a:solidFill>
                  <a:schemeClr val="tx1"/>
                </a:solidFill>
              </a:rPr>
              <a:t>Potassium and phosphorus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62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1science">
  <a:themeElements>
    <a:clrScheme name="11scien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1science">
      <a:majorFont>
        <a:latin typeface="HeliosCondBlack"/>
        <a:ea typeface=""/>
        <a:cs typeface=""/>
      </a:majorFont>
      <a:minorFont>
        <a:latin typeface="HeliosCond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1scien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scien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scien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scien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scien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scien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scien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scien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scien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scien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scien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scien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HeliosCondBlack"/>
        <a:ea typeface=""/>
        <a:cs typeface=""/>
      </a:majorFont>
      <a:minorFont>
        <a:latin typeface="HeliosCond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HeliosCondBlack"/>
        <a:ea typeface=""/>
        <a:cs typeface=""/>
      </a:majorFont>
      <a:minorFont>
        <a:latin typeface="HeliosCond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HeliosCondBlack"/>
        <a:ea typeface=""/>
        <a:cs typeface=""/>
      </a:majorFont>
      <a:minorFont>
        <a:latin typeface="Arial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6.xml><?xml version="1.0" encoding="utf-8"?>
<a:theme xmlns:a="http://schemas.openxmlformats.org/drawingml/2006/main" name="1_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B165FD3-AF46-41AD-B747-5A521D1848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TS101951756</Template>
  <TotalTime>272</TotalTime>
  <Words>484</Words>
  <Application>Microsoft Office PowerPoint</Application>
  <PresentationFormat>On-screen Show (4:3)</PresentationFormat>
  <Paragraphs>74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Arial</vt:lpstr>
      <vt:lpstr>Arial Black</vt:lpstr>
      <vt:lpstr>Century Gothic</vt:lpstr>
      <vt:lpstr>HeliosCondBlack</vt:lpstr>
      <vt:lpstr>Wingdings 3</vt:lpstr>
      <vt:lpstr>11science</vt:lpstr>
      <vt:lpstr>Custom Design</vt:lpstr>
      <vt:lpstr>1_Custom Design</vt:lpstr>
      <vt:lpstr>1_Default Design</vt:lpstr>
      <vt:lpstr>Ion Boardroom</vt:lpstr>
      <vt:lpstr>1_Ion Boardroom</vt:lpstr>
      <vt:lpstr>Ionic Compounds</vt:lpstr>
      <vt:lpstr>Ion Formation</vt:lpstr>
      <vt:lpstr>Monatomic ion</vt:lpstr>
      <vt:lpstr>Ionic Bond</vt:lpstr>
      <vt:lpstr>Ionic compound</vt:lpstr>
      <vt:lpstr>Binary Compound</vt:lpstr>
      <vt:lpstr>Subscript </vt:lpstr>
      <vt:lpstr>Writing ionic compound formulas </vt:lpstr>
      <vt:lpstr>Write formulas for the ionic compound formed from</vt:lpstr>
      <vt:lpstr>Names of ionic compounds</vt:lpstr>
      <vt:lpstr>Write formulas for the following ionic compounds</vt:lpstr>
      <vt:lpstr>Ions with multiple charges</vt:lpstr>
      <vt:lpstr>Formulas with multiple charge ions</vt:lpstr>
      <vt:lpstr>Write the formula for: </vt:lpstr>
      <vt:lpstr>Polyatomic ions</vt:lpstr>
      <vt:lpstr>Writing formulas with polyatomic ions</vt:lpstr>
      <vt:lpstr>Example:</vt:lpstr>
      <vt:lpstr>Write formulas for 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Ionic Compounds</dc:title>
  <dc:creator>Jill Farris</dc:creator>
  <cp:keywords/>
  <cp:lastModifiedBy>Jill Farris</cp:lastModifiedBy>
  <cp:revision>14</cp:revision>
  <cp:lastPrinted>2015-01-07T21:21:00Z</cp:lastPrinted>
  <dcterms:created xsi:type="dcterms:W3CDTF">2014-03-06T14:45:01Z</dcterms:created>
  <dcterms:modified xsi:type="dcterms:W3CDTF">2015-01-07T21:21:06Z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TC019517569991</vt:lpwstr>
  </property>
</Properties>
</file>